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7" r:id="rId3"/>
    <p:sldId id="278" r:id="rId4"/>
    <p:sldId id="282" r:id="rId5"/>
    <p:sldId id="257" r:id="rId6"/>
    <p:sldId id="279" r:id="rId7"/>
    <p:sldId id="280" r:id="rId8"/>
    <p:sldId id="281" r:id="rId9"/>
    <p:sldId id="269" r:id="rId10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4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4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542FC-E149-4A06-8C75-79F7FE106857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198"/>
            <a:ext cx="2971800" cy="4974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29198"/>
            <a:ext cx="2971800" cy="4974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2B2D8-01FC-40DE-82DE-3F055A6584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2436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2838" y="811213"/>
            <a:ext cx="5334000" cy="40005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756000" y="5067984"/>
            <a:ext cx="6047640" cy="4801059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8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313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8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3132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90" name="PlaceHolder 5"/>
          <p:cNvSpPr>
            <a:spLocks noGrp="1"/>
          </p:cNvSpPr>
          <p:nvPr>
            <p:ph type="ftr"/>
          </p:nvPr>
        </p:nvSpPr>
        <p:spPr>
          <a:xfrm>
            <a:off x="0" y="10136327"/>
            <a:ext cx="3280680" cy="533132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91" name="PlaceHolder 6"/>
          <p:cNvSpPr>
            <a:spLocks noGrp="1"/>
          </p:cNvSpPr>
          <p:nvPr>
            <p:ph type="sldNum"/>
          </p:nvPr>
        </p:nvSpPr>
        <p:spPr>
          <a:xfrm>
            <a:off x="4278960" y="10136327"/>
            <a:ext cx="3280680" cy="533132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577B951-B96A-42A4-A86C-CE46C4AA844A}" type="slidenum">
              <a:rPr lang="ru-RU" sz="1400" b="0" strike="noStrike" spc="-1">
                <a:latin typeface="Times New Roman"/>
              </a:rPr>
              <a:pPr algn="r"/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2"/>
            <a:ext cx="7851648" cy="1828800"/>
          </a:xfrm>
          <a:ln>
            <a:noFill/>
          </a:ln>
        </p:spPr>
        <p:txBody>
          <a:bodyPr vert="horz" tIns="0" rIns="1915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9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8"/>
            <a:ext cx="7854696" cy="1752600"/>
          </a:xfrm>
        </p:spPr>
        <p:txBody>
          <a:bodyPr lIns="0" rIns="19157"/>
          <a:lstStyle>
            <a:lvl1pPr marL="0" marR="47893" indent="0" algn="r">
              <a:buNone/>
              <a:defRPr>
                <a:solidFill>
                  <a:schemeClr val="tx1"/>
                </a:solidFill>
              </a:defRPr>
            </a:lvl1pPr>
            <a:lvl2pPr marL="478911" indent="0" algn="ctr">
              <a:buNone/>
            </a:lvl2pPr>
            <a:lvl3pPr marL="957825" indent="0" algn="ctr">
              <a:buNone/>
            </a:lvl3pPr>
            <a:lvl4pPr marL="1436736" indent="0" algn="ctr">
              <a:buNone/>
            </a:lvl4pPr>
            <a:lvl5pPr marL="1915648" indent="0" algn="ctr">
              <a:buNone/>
            </a:lvl5pPr>
            <a:lvl6pPr marL="2394562" indent="0" algn="ctr">
              <a:buNone/>
            </a:lvl6pPr>
            <a:lvl7pPr marL="2873473" indent="0" algn="ctr">
              <a:buNone/>
            </a:lvl7pPr>
            <a:lvl8pPr marL="3352387" indent="0" algn="ctr">
              <a:buNone/>
            </a:lvl8pPr>
            <a:lvl9pPr marL="3831298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9097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908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14402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648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9479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7"/>
            <a:ext cx="7772401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9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1" cy="1509712"/>
          </a:xfrm>
        </p:spPr>
        <p:txBody>
          <a:bodyPr lIns="47893" rIns="47893"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406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920087"/>
            <a:ext cx="4038600" cy="4434840"/>
          </a:xfrm>
        </p:spPr>
        <p:txBody>
          <a:bodyPr/>
          <a:lstStyle>
            <a:lvl1pPr>
              <a:defRPr sz="2700"/>
            </a:lvl1pPr>
            <a:lvl2pPr>
              <a:defRPr sz="2500"/>
            </a:lvl2pPr>
            <a:lvl3pPr>
              <a:defRPr sz="21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7"/>
            <a:ext cx="4038600" cy="4434840"/>
          </a:xfrm>
        </p:spPr>
        <p:txBody>
          <a:bodyPr/>
          <a:lstStyle>
            <a:lvl1pPr>
              <a:defRPr sz="2700"/>
            </a:lvl1pPr>
            <a:lvl2pPr>
              <a:defRPr sz="2500"/>
            </a:lvl2pPr>
            <a:lvl3pPr>
              <a:defRPr sz="21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995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04088"/>
            <a:ext cx="8229600" cy="1143000"/>
          </a:xfrm>
        </p:spPr>
        <p:txBody>
          <a:bodyPr tIns="47893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50"/>
            <a:ext cx="4040188" cy="659352"/>
          </a:xfrm>
        </p:spPr>
        <p:txBody>
          <a:bodyPr lIns="47893" tIns="0" rIns="47893" bIns="0" anchor="ctr">
            <a:noAutofit/>
          </a:bodyPr>
          <a:lstStyle>
            <a:lvl1pPr marL="0" indent="0">
              <a:buNone/>
              <a:defRPr sz="2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100" b="1"/>
            </a:lvl2pPr>
            <a:lvl3pPr>
              <a:buNone/>
              <a:defRPr sz="20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859760"/>
            <a:ext cx="4041776" cy="654843"/>
          </a:xfrm>
        </p:spPr>
        <p:txBody>
          <a:bodyPr lIns="47893" tIns="0" rIns="47893" bIns="0" anchor="ctr"/>
          <a:lstStyle>
            <a:lvl1pPr marL="0" indent="0">
              <a:buNone/>
              <a:defRPr sz="2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100" b="1"/>
            </a:lvl2pPr>
            <a:lvl3pPr>
              <a:buNone/>
              <a:defRPr sz="20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400"/>
            </a:lvl1pPr>
            <a:lvl2pPr>
              <a:defRPr sz="21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514601"/>
            <a:ext cx="4041776" cy="3845720"/>
          </a:xfrm>
        </p:spPr>
        <p:txBody>
          <a:bodyPr tIns="0"/>
          <a:lstStyle>
            <a:lvl1pPr>
              <a:defRPr sz="2400"/>
            </a:lvl1pPr>
            <a:lvl2pPr>
              <a:defRPr sz="21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347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04088"/>
            <a:ext cx="8305800" cy="1143000"/>
          </a:xfrm>
        </p:spPr>
        <p:txBody>
          <a:bodyPr vert="horz" tIns="4789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4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6702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6407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4"/>
            <a:ext cx="2743200" cy="1162049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3"/>
            <a:ext cx="2743200" cy="4572000"/>
          </a:xfrm>
        </p:spPr>
        <p:txBody>
          <a:bodyPr lIns="19157" rIns="19157"/>
          <a:lstStyle>
            <a:lvl1pPr marL="0" indent="0" algn="l">
              <a:buNone/>
              <a:defRPr sz="1400"/>
            </a:lvl1pPr>
            <a:lvl2pPr indent="0" algn="l">
              <a:buNone/>
              <a:defRPr sz="1300"/>
            </a:lvl2pPr>
            <a:lvl3pPr indent="0" algn="l">
              <a:buNone/>
              <a:defRPr sz="1000"/>
            </a:lvl3pPr>
            <a:lvl4pPr indent="0" algn="l">
              <a:buNone/>
              <a:defRPr sz="800"/>
            </a:lvl4pPr>
            <a:lvl5pPr indent="0" algn="l">
              <a:buNone/>
              <a:defRPr sz="8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1" y="1676403"/>
            <a:ext cx="5111750" cy="4572000"/>
          </a:xfrm>
        </p:spPr>
        <p:txBody>
          <a:bodyPr tIns="0"/>
          <a:lstStyle>
            <a:lvl1pPr>
              <a:defRPr sz="3000"/>
            </a:lvl1pPr>
            <a:lvl2pPr>
              <a:defRPr sz="2700"/>
            </a:lvl2pPr>
            <a:lvl3pPr>
              <a:defRPr sz="2500"/>
            </a:lvl3pPr>
            <a:lvl4pPr>
              <a:defRPr sz="21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363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5" y="1108079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3" rIns="95783" bIns="47893"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72"/>
            <a:ext cx="155448" cy="155447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3" rIns="95783" bIns="47893"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9" cy="1582620"/>
          </a:xfrm>
        </p:spPr>
        <p:txBody>
          <a:bodyPr vert="horz" lIns="47893" tIns="47893" rIns="47893" bIns="47893" anchor="b"/>
          <a:lstStyle>
            <a:lvl1pPr algn="l">
              <a:buNone/>
              <a:defRPr sz="21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6"/>
            <a:ext cx="2209800" cy="2179321"/>
          </a:xfrm>
        </p:spPr>
        <p:txBody>
          <a:bodyPr lIns="67047" rIns="47893" bIns="47893" anchor="t"/>
          <a:lstStyle>
            <a:lvl1pPr marL="0" indent="0" algn="l">
              <a:spcBef>
                <a:spcPts val="260"/>
              </a:spcBef>
              <a:buFontTx/>
              <a:buNone/>
              <a:defRPr sz="1300"/>
            </a:lvl1pPr>
            <a:lvl2pPr>
              <a:defRPr sz="13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1" y="6356351"/>
            <a:ext cx="609600" cy="365124"/>
          </a:xfrm>
        </p:spPr>
        <p:txBody>
          <a:bodyPr/>
          <a:lstStyle/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5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4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5783" tIns="47893" rIns="95783" bIns="47893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5783" tIns="47893" rIns="95783" bIns="47893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87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3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5783" tIns="47893" rIns="95783" bIns="47893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2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5783" tIns="47893" rIns="95783" bIns="47893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1" y="704088"/>
            <a:ext cx="8229600" cy="1143000"/>
          </a:xfrm>
          <a:prstGeom prst="rect">
            <a:avLst/>
          </a:prstGeom>
        </p:spPr>
        <p:txBody>
          <a:bodyPr vert="horz" lIns="0" tIns="47893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1" y="1935479"/>
            <a:ext cx="8229600" cy="4389120"/>
          </a:xfrm>
          <a:prstGeom prst="rect">
            <a:avLst/>
          </a:prstGeom>
        </p:spPr>
        <p:txBody>
          <a:bodyPr vert="horz" lIns="95783" tIns="47893" rIns="95783" bIns="47893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4552C6-DDBF-44A9-8B8C-F55693220936}" type="datetimeFigureOut">
              <a:rPr lang="ru-RU" smtClean="0"/>
              <a:pPr/>
              <a:t>21.09.2023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1" y="6356351"/>
            <a:ext cx="3352800" cy="36512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1" cy="36512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F19DA6-DA95-4D6F-8A00-7F57923BD9F2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8" y="202409"/>
            <a:ext cx="9180548" cy="649223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46144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latinLnBrk="0" hangingPunct="1">
        <a:spcBef>
          <a:spcPct val="0"/>
        </a:spcBef>
        <a:buNone/>
        <a:defRPr kumimoji="0" sz="54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87347" indent="-287347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0478" indent="-258612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25" indent="-258612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45172" indent="-22030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32519" indent="-22030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819866" indent="-220300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432" indent="-19156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98779" indent="-191564" algn="l" rtl="0" eaLnBrk="1" latinLnBrk="0" hangingPunct="1">
        <a:spcBef>
          <a:spcPct val="20000"/>
        </a:spcBef>
        <a:buClr>
          <a:schemeClr val="tx2"/>
        </a:buClr>
        <a:buChar char="•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2586126" indent="-19156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578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8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87648" y="4544693"/>
            <a:ext cx="8434800" cy="2175421"/>
          </a:xfrm>
          <a:prstGeom prst="rect">
            <a:avLst/>
          </a:prstGeom>
          <a:gradFill rotWithShape="0">
            <a:gsLst>
              <a:gs pos="0">
                <a:srgbClr val="8ADFFF"/>
              </a:gs>
              <a:gs pos="100000">
                <a:srgbClr val="B3EAF2"/>
              </a:gs>
            </a:gsLst>
            <a:lin ang="0"/>
          </a:gradFill>
          <a:ln>
            <a:noFill/>
          </a:ln>
          <a:effectLst>
            <a:outerShdw dist="3816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7880" rIns="19080" bIns="47880"/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ea typeface="Times New Roman"/>
              </a:rPr>
              <a:t>Тема:</a:t>
            </a:r>
            <a:r>
              <a:rPr lang="ru-RU" sz="2400" b="0" strike="noStrike" spc="-1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ru-RU" sz="2400" spc="-1" dirty="0" smtClean="0">
                <a:solidFill>
                  <a:srgbClr val="000000"/>
                </a:solidFill>
                <a:ea typeface="Times New Roman"/>
              </a:rPr>
              <a:t>О работе по организации и осуществлению мер по противодействию коррупции, предусмотренных требованиями ст. 13.3 Федерального закона от 25 декабря 2008 года № 273-ФЗ «О противодействии коррупции</a:t>
            </a:r>
            <a:r>
              <a:rPr lang="ru-RU" sz="2400" spc="-1" dirty="0">
                <a:solidFill>
                  <a:srgbClr val="000000"/>
                </a:solidFill>
                <a:ea typeface="Times New Roman"/>
              </a:rPr>
              <a:t>» </a:t>
            </a:r>
            <a:r>
              <a:rPr lang="ru-RU" sz="2400" spc="-1" dirty="0" smtClean="0">
                <a:solidFill>
                  <a:srgbClr val="000000"/>
                </a:solidFill>
                <a:ea typeface="Times New Roman"/>
              </a:rPr>
              <a:t/>
            </a:r>
            <a:br>
              <a:rPr lang="ru-RU" sz="2400" spc="-1" dirty="0" smtClean="0">
                <a:solidFill>
                  <a:srgbClr val="000000"/>
                </a:solidFill>
                <a:ea typeface="Times New Roman"/>
              </a:rPr>
            </a:br>
            <a:r>
              <a:rPr lang="ru-RU" sz="2400" spc="-1" dirty="0" smtClean="0">
                <a:solidFill>
                  <a:srgbClr val="000000"/>
                </a:solidFill>
                <a:ea typeface="Times New Roman"/>
              </a:rPr>
              <a:t>в ГКПТУ СО «ОПС СО №</a:t>
            </a:r>
            <a:r>
              <a:rPr lang="ru-RU" sz="3600" spc="-1" dirty="0" smtClean="0">
                <a:solidFill>
                  <a:srgbClr val="000000"/>
                </a:solidFill>
                <a:ea typeface="Times New Roman"/>
              </a:rPr>
              <a:t>12</a:t>
            </a:r>
            <a:r>
              <a:rPr lang="ru-RU" sz="2400" spc="-1" dirty="0" smtClean="0">
                <a:solidFill>
                  <a:srgbClr val="000000"/>
                </a:solidFill>
                <a:ea typeface="Times New Roman"/>
              </a:rPr>
              <a:t>» (презентация)</a:t>
            </a:r>
          </a:p>
          <a:p>
            <a:pPr algn="ctr">
              <a:lnSpc>
                <a:spcPct val="100000"/>
              </a:lnSpc>
            </a:pPr>
            <a:endParaRPr lang="ru-RU" sz="2400" spc="-1" dirty="0">
              <a:solidFill>
                <a:srgbClr val="000000"/>
              </a:solidFill>
              <a:ea typeface="Times New Roman"/>
            </a:endParaRPr>
          </a:p>
          <a:p>
            <a:pPr algn="ctr">
              <a:lnSpc>
                <a:spcPct val="100000"/>
              </a:lnSpc>
            </a:pPr>
            <a:r>
              <a:rPr lang="ru-RU" sz="2800" b="0" strike="noStrike" spc="-1" dirty="0" smtClean="0">
                <a:solidFill>
                  <a:srgbClr val="000000"/>
                </a:solidFill>
                <a:ea typeface="Times New Roman"/>
              </a:rPr>
              <a:t> </a:t>
            </a:r>
            <a:endParaRPr lang="ru-RU" sz="2800" b="0" strike="noStrike" spc="-1" dirty="0"/>
          </a:p>
        </p:txBody>
      </p:sp>
      <p:pic>
        <p:nvPicPr>
          <p:cNvPr id="93" name="Picture 2"/>
          <p:cNvPicPr/>
          <p:nvPr/>
        </p:nvPicPr>
        <p:blipFill>
          <a:blip r:embed="rId2" cstate="print"/>
          <a:stretch/>
        </p:blipFill>
        <p:spPr>
          <a:xfrm>
            <a:off x="185040" y="116640"/>
            <a:ext cx="862920" cy="646920"/>
          </a:xfrm>
          <a:prstGeom prst="rect">
            <a:avLst/>
          </a:prstGeom>
          <a:ln>
            <a:noFill/>
          </a:ln>
        </p:spPr>
      </p:pic>
      <p:sp>
        <p:nvSpPr>
          <p:cNvPr id="94" name="CustomShape 2"/>
          <p:cNvSpPr/>
          <p:nvPr/>
        </p:nvSpPr>
        <p:spPr>
          <a:xfrm>
            <a:off x="387648" y="901429"/>
            <a:ext cx="8434800" cy="3362227"/>
          </a:xfrm>
          <a:prstGeom prst="rect">
            <a:avLst/>
          </a:prstGeom>
          <a:gradFill rotWithShape="0">
            <a:gsLst>
              <a:gs pos="9000">
                <a:schemeClr val="accent2">
                  <a:lumMod val="40000"/>
                  <a:lumOff val="60000"/>
                </a:schemeClr>
              </a:gs>
              <a:gs pos="43000">
                <a:schemeClr val="bg2">
                  <a:lumMod val="90000"/>
                  <a:alpha val="53000"/>
                </a:schemeClr>
              </a:gs>
            </a:gsLst>
            <a:lin ang="0"/>
          </a:gradFill>
          <a:ln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760" tIns="47880" rIns="95760" bIns="47880"/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ea typeface="DejaVu Sans"/>
              </a:rPr>
              <a:t>ДОКЛАД </a:t>
            </a:r>
            <a:endParaRPr lang="ru-RU" sz="2400" b="0" strike="noStrike" spc="-1" dirty="0"/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0000"/>
                </a:solidFill>
                <a:ea typeface="DejaVu Sans"/>
              </a:rPr>
              <a:t>Председателя Комиссии по противодействию коррупции в</a:t>
            </a: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0000"/>
                </a:solidFill>
                <a:ea typeface="DejaVu Sans"/>
              </a:rPr>
              <a:t>государственном казённом пожарно-техническом учреждении </a:t>
            </a: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0000"/>
                </a:solidFill>
                <a:ea typeface="DejaVu Sans"/>
              </a:rPr>
              <a:t>Свердловской </a:t>
            </a:r>
            <a:r>
              <a:rPr lang="ru-RU" sz="2400" b="1" strike="noStrike" spc="-1" dirty="0">
                <a:solidFill>
                  <a:srgbClr val="000000"/>
                </a:solidFill>
                <a:ea typeface="DejaVu Sans"/>
              </a:rPr>
              <a:t>области </a:t>
            </a:r>
            <a:endParaRPr lang="ru-RU" sz="2400" b="1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0000"/>
                </a:solidFill>
                <a:ea typeface="DejaVu Sans"/>
              </a:rPr>
              <a:t>«Отряд противопожарной службы </a:t>
            </a: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0000"/>
                </a:solidFill>
                <a:ea typeface="DejaVu Sans"/>
              </a:rPr>
              <a:t>Свердловской области №12»</a:t>
            </a:r>
            <a:endParaRPr lang="ru-RU" sz="2400" b="0" strike="noStrike" spc="-1" dirty="0"/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0000"/>
                </a:solidFill>
                <a:ea typeface="DejaVu Sans"/>
              </a:rPr>
              <a:t>Сабанина Дмитрия Леонидовича</a:t>
            </a:r>
            <a:endParaRPr lang="ru-RU" sz="2400" b="0" strike="noStrike" spc="-1" dirty="0"/>
          </a:p>
          <a:p>
            <a:pPr algn="ctr">
              <a:lnSpc>
                <a:spcPct val="100000"/>
              </a:lnSpc>
            </a:pPr>
            <a:endParaRPr lang="ru-R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1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1000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2"/>
          <p:cNvPicPr/>
          <p:nvPr/>
        </p:nvPicPr>
        <p:blipFill>
          <a:blip r:embed="rId2" cstate="print"/>
          <a:stretch/>
        </p:blipFill>
        <p:spPr>
          <a:xfrm>
            <a:off x="128880" y="116640"/>
            <a:ext cx="661320" cy="574920"/>
          </a:xfrm>
          <a:prstGeom prst="rect">
            <a:avLst/>
          </a:prstGeom>
          <a:ln>
            <a:noFill/>
          </a:ln>
        </p:spPr>
      </p:pic>
      <p:sp>
        <p:nvSpPr>
          <p:cNvPr id="97" name="CustomShape 2"/>
          <p:cNvSpPr/>
          <p:nvPr/>
        </p:nvSpPr>
        <p:spPr>
          <a:xfrm>
            <a:off x="954792" y="1636776"/>
            <a:ext cx="7722864" cy="4754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z="1600" dirty="0"/>
          </a:p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endParaRPr lang="ru-RU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400" b="0" strike="noStrike" spc="-1" dirty="0">
              <a:latin typeface="Arial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1035216" y="485856"/>
            <a:ext cx="7642440" cy="1150920"/>
          </a:xfrm>
          <a:prstGeom prst="rect">
            <a:avLst/>
          </a:prstGeom>
          <a:gradFill>
            <a:gsLst>
              <a:gs pos="0">
                <a:schemeClr val="bg2">
                  <a:tint val="80000"/>
                  <a:satMod val="400000"/>
                </a:schemeClr>
              </a:gs>
              <a:gs pos="25000">
                <a:schemeClr val="bg2">
                  <a:tint val="83000"/>
                  <a:satMod val="320000"/>
                </a:schemeClr>
              </a:gs>
              <a:gs pos="100000">
                <a:schemeClr val="bg2">
                  <a:shade val="15000"/>
                  <a:satMod val="320000"/>
                </a:schemeClr>
              </a:gs>
            </a:gsLst>
            <a:path path="circle">
              <a:fillToRect l="10000" t="110000" r="10000" b="100000"/>
            </a:path>
          </a:gradFill>
          <a:ln w="76320">
            <a:solidFill>
              <a:srgbClr val="EAEAEA"/>
            </a:solidFill>
            <a:miter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5760" tIns="47880" rIns="95760" bIns="47880" anchor="ctr"/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 smtClean="0">
                <a:latin typeface="Constantia" panose="02030602050306030303" pitchFamily="18" charset="0"/>
              </a:rPr>
              <a:t>КОМПЛЕКС МЕРОПРИЯТИЙ КОМИССИИ ПО ПРОТИВОДЕЙСТВИЮ КОРРУПЦИИ В</a:t>
            </a: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 smtClean="0">
                <a:latin typeface="Constantia" panose="02030602050306030303" pitchFamily="18" charset="0"/>
              </a:rPr>
              <a:t> </a:t>
            </a:r>
            <a:r>
              <a:rPr lang="ru-RU" sz="2000" b="1" spc="-1" dirty="0" smtClean="0">
                <a:solidFill>
                  <a:srgbClr val="000000"/>
                </a:solidFill>
                <a:ea typeface="Times New Roman"/>
              </a:rPr>
              <a:t>ГКПТУ СО «ОПС СО №</a:t>
            </a:r>
            <a:r>
              <a:rPr lang="ru-RU" sz="3200" b="1" spc="-1" dirty="0" smtClean="0">
                <a:solidFill>
                  <a:srgbClr val="000000"/>
                </a:solidFill>
                <a:ea typeface="Times New Roman"/>
              </a:rPr>
              <a:t>12</a:t>
            </a:r>
            <a:r>
              <a:rPr lang="ru-RU" sz="2000" b="1" spc="-1" dirty="0" smtClean="0">
                <a:solidFill>
                  <a:srgbClr val="000000"/>
                </a:solidFill>
                <a:ea typeface="Times New Roman"/>
              </a:rPr>
              <a:t>» </a:t>
            </a:r>
            <a:endParaRPr lang="ru-RU" sz="2000" b="1" strike="noStrike" spc="-1" dirty="0">
              <a:latin typeface="Constantia" panose="02030602050306030303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35216" y="1890557"/>
            <a:ext cx="772286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1) </a:t>
            </a:r>
            <a:r>
              <a:rPr lang="ru-RU" dirty="0" smtClean="0"/>
              <a:t>выявление </a:t>
            </a:r>
            <a:r>
              <a:rPr lang="ru-RU" dirty="0"/>
              <a:t>и </a:t>
            </a:r>
            <a:r>
              <a:rPr lang="ru-RU" dirty="0" smtClean="0"/>
              <a:t>устранение </a:t>
            </a:r>
            <a:r>
              <a:rPr lang="ru-RU" dirty="0"/>
              <a:t>причин и условий, порождающих коррупцию;</a:t>
            </a:r>
          </a:p>
          <a:p>
            <a:r>
              <a:rPr lang="ru-RU" dirty="0"/>
              <a:t>2) </a:t>
            </a:r>
            <a:r>
              <a:rPr lang="ru-RU" dirty="0" smtClean="0"/>
              <a:t>выработка </a:t>
            </a:r>
            <a:r>
              <a:rPr lang="ru-RU" dirty="0"/>
              <a:t>оптимальных механизмов защиты от проникновения коррупции в структурные подразделения </a:t>
            </a:r>
            <a:r>
              <a:rPr lang="ru-RU" spc="-1" dirty="0" smtClean="0">
                <a:solidFill>
                  <a:srgbClr val="000000"/>
                </a:solidFill>
                <a:ea typeface="Times New Roman"/>
              </a:rPr>
              <a:t>ГКПТУ СО «ОПС СО №</a:t>
            </a:r>
            <a:r>
              <a:rPr lang="ru-RU" sz="2800" spc="-1" dirty="0" smtClean="0">
                <a:solidFill>
                  <a:srgbClr val="000000"/>
                </a:solidFill>
                <a:ea typeface="Times New Roman"/>
              </a:rPr>
              <a:t>12</a:t>
            </a:r>
            <a:r>
              <a:rPr lang="ru-RU" spc="-1" dirty="0" smtClean="0">
                <a:solidFill>
                  <a:srgbClr val="000000"/>
                </a:solidFill>
                <a:ea typeface="Times New Roman"/>
              </a:rPr>
              <a:t>» </a:t>
            </a:r>
            <a:br>
              <a:rPr lang="ru-RU" spc="-1" dirty="0" smtClean="0">
                <a:solidFill>
                  <a:srgbClr val="000000"/>
                </a:solidFill>
                <a:ea typeface="Times New Roman"/>
              </a:rPr>
            </a:br>
            <a:r>
              <a:rPr lang="ru-RU" dirty="0" smtClean="0"/>
              <a:t>с </a:t>
            </a:r>
            <a:r>
              <a:rPr lang="ru-RU" dirty="0"/>
              <a:t>учетом их специфики, </a:t>
            </a:r>
            <a:r>
              <a:rPr lang="ru-RU" dirty="0" smtClean="0"/>
              <a:t>снижение </a:t>
            </a:r>
            <a:r>
              <a:rPr lang="ru-RU" dirty="0"/>
              <a:t>в них коррупционных рисков;</a:t>
            </a:r>
          </a:p>
          <a:p>
            <a:r>
              <a:rPr lang="ru-RU" dirty="0"/>
              <a:t>3) </a:t>
            </a:r>
            <a:r>
              <a:rPr lang="ru-RU" dirty="0" smtClean="0"/>
              <a:t>разработка </a:t>
            </a:r>
            <a:r>
              <a:rPr lang="ru-RU" dirty="0"/>
              <a:t>рекомендаций для подразделений по устранению и предупреждению фактов коррупции;</a:t>
            </a:r>
          </a:p>
          <a:p>
            <a:r>
              <a:rPr lang="ru-RU" dirty="0"/>
              <a:t>4) </a:t>
            </a:r>
            <a:r>
              <a:rPr lang="ru-RU" dirty="0" smtClean="0"/>
              <a:t>создание </a:t>
            </a:r>
            <a:r>
              <a:rPr lang="ru-RU" dirty="0"/>
              <a:t>единой системы отслеживания и информирования работников </a:t>
            </a:r>
            <a:r>
              <a:rPr lang="ru-RU" spc="-1" dirty="0" smtClean="0">
                <a:solidFill>
                  <a:srgbClr val="000000"/>
                </a:solidFill>
                <a:ea typeface="Times New Roman"/>
              </a:rPr>
              <a:t>ГКПТУ СО «ОПС СО №</a:t>
            </a:r>
            <a:r>
              <a:rPr lang="ru-RU" sz="2800" spc="-1" dirty="0" smtClean="0">
                <a:solidFill>
                  <a:srgbClr val="000000"/>
                </a:solidFill>
                <a:ea typeface="Times New Roman"/>
              </a:rPr>
              <a:t>12</a:t>
            </a:r>
            <a:r>
              <a:rPr lang="ru-RU" spc="-1" dirty="0" smtClean="0">
                <a:solidFill>
                  <a:srgbClr val="000000"/>
                </a:solidFill>
                <a:ea typeface="Times New Roman"/>
              </a:rPr>
              <a:t>» </a:t>
            </a:r>
            <a:r>
              <a:rPr lang="ru-RU" dirty="0" smtClean="0"/>
              <a:t>по </a:t>
            </a:r>
            <a:r>
              <a:rPr lang="ru-RU" dirty="0"/>
              <a:t>проблемам коррупции;</a:t>
            </a:r>
          </a:p>
          <a:p>
            <a:r>
              <a:rPr lang="ru-RU" dirty="0"/>
              <a:t>5) </a:t>
            </a:r>
            <a:r>
              <a:rPr lang="ru-RU" dirty="0" smtClean="0"/>
              <a:t>антикоррупционная пропаганда </a:t>
            </a:r>
            <a:r>
              <a:rPr lang="ru-RU" dirty="0"/>
              <a:t>и </a:t>
            </a:r>
            <a:r>
              <a:rPr lang="ru-RU" dirty="0" smtClean="0"/>
              <a:t>воспитание;</a:t>
            </a:r>
            <a:endParaRPr lang="ru-RU" dirty="0"/>
          </a:p>
          <a:p>
            <a:r>
              <a:rPr lang="ru-RU" dirty="0"/>
              <a:t>6) </a:t>
            </a:r>
            <a:r>
              <a:rPr lang="ru-RU" dirty="0" smtClean="0"/>
              <a:t>привлечение </a:t>
            </a:r>
            <a:r>
              <a:rPr lang="ru-RU" dirty="0"/>
              <a:t>общественности и средств массовой информации к сотрудничеству по вопросам противодействия коррупции в целях выработки у работников навыков антикоррупционного поведения в сферах с повышенным риском коррупции, а также </a:t>
            </a:r>
            <a:r>
              <a:rPr lang="ru-RU" dirty="0" smtClean="0"/>
              <a:t>формирование </a:t>
            </a:r>
            <a:r>
              <a:rPr lang="ru-RU" dirty="0"/>
              <a:t>нетерпимого отношения к коррупции.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513536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2"/>
          <p:cNvPicPr/>
          <p:nvPr/>
        </p:nvPicPr>
        <p:blipFill>
          <a:blip r:embed="rId2" cstate="print"/>
          <a:stretch/>
        </p:blipFill>
        <p:spPr>
          <a:xfrm>
            <a:off x="128880" y="116640"/>
            <a:ext cx="661320" cy="574920"/>
          </a:xfrm>
          <a:prstGeom prst="rect">
            <a:avLst/>
          </a:prstGeom>
          <a:ln>
            <a:noFill/>
          </a:ln>
        </p:spPr>
      </p:pic>
      <p:sp>
        <p:nvSpPr>
          <p:cNvPr id="97" name="CustomShape 2"/>
          <p:cNvSpPr/>
          <p:nvPr/>
        </p:nvSpPr>
        <p:spPr>
          <a:xfrm>
            <a:off x="954792" y="1636776"/>
            <a:ext cx="7722864" cy="4754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z="1600" dirty="0"/>
          </a:p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endParaRPr lang="ru-RU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400" b="0" strike="noStrike" spc="-1" dirty="0">
              <a:latin typeface="Arial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1035216" y="485856"/>
            <a:ext cx="7642440" cy="1150920"/>
          </a:xfrm>
          <a:prstGeom prst="rect">
            <a:avLst/>
          </a:prstGeom>
          <a:gradFill>
            <a:gsLst>
              <a:gs pos="0">
                <a:schemeClr val="bg2">
                  <a:tint val="80000"/>
                  <a:satMod val="400000"/>
                </a:schemeClr>
              </a:gs>
              <a:gs pos="25000">
                <a:schemeClr val="bg2">
                  <a:tint val="83000"/>
                  <a:satMod val="320000"/>
                </a:schemeClr>
              </a:gs>
              <a:gs pos="100000">
                <a:schemeClr val="bg2">
                  <a:shade val="15000"/>
                  <a:satMod val="320000"/>
                </a:schemeClr>
              </a:gs>
            </a:gsLst>
            <a:path path="circle">
              <a:fillToRect l="10000" t="110000" r="10000" b="100000"/>
            </a:path>
          </a:gradFill>
          <a:ln w="76320">
            <a:solidFill>
              <a:srgbClr val="EAEAEA"/>
            </a:solidFill>
            <a:miter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5760" tIns="47880" rIns="95760" bIns="47880" anchor="ctr"/>
          <a:lstStyle/>
          <a:p>
            <a:pPr algn="ctr">
              <a:lnSpc>
                <a:spcPct val="100000"/>
              </a:lnSpc>
            </a:pPr>
            <a:r>
              <a:rPr lang="ru-RU" sz="2000" b="1" spc="-1" dirty="0" smtClean="0">
                <a:latin typeface="Constantia" panose="02030602050306030303" pitchFamily="18" charset="0"/>
              </a:rPr>
              <a:t>ТЕМАТИКА ЗАСЕДАНИЙ </a:t>
            </a:r>
            <a:r>
              <a:rPr lang="ru-RU" sz="2000" b="1" strike="noStrike" spc="-1" dirty="0" smtClean="0">
                <a:latin typeface="Constantia" panose="02030602050306030303" pitchFamily="18" charset="0"/>
              </a:rPr>
              <a:t>КОМИССИИ ПО ПРОТИВОДЕЙСТВИЮ КОРРУПЦИИ В </a:t>
            </a:r>
            <a:r>
              <a:rPr lang="ru-RU" sz="2000" b="1" strike="noStrike" spc="-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2021-2024</a:t>
            </a:r>
            <a:r>
              <a:rPr lang="ru-RU" b="1" strike="noStrike" spc="-1" dirty="0" smtClean="0">
                <a:latin typeface="Constantia" panose="02030602050306030303" pitchFamily="18" charset="0"/>
              </a:rPr>
              <a:t> </a:t>
            </a:r>
            <a:r>
              <a:rPr lang="ru-RU" sz="2000" b="1" strike="noStrike" spc="-1" dirty="0" smtClean="0">
                <a:latin typeface="Constantia" panose="02030602050306030303" pitchFamily="18" charset="0"/>
              </a:rPr>
              <a:t>гг.</a:t>
            </a:r>
            <a:endParaRPr lang="ru-RU" sz="2000" b="1" strike="noStrike" spc="-1" dirty="0">
              <a:latin typeface="Constantia" panose="0203060205030603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7964" y="1766811"/>
            <a:ext cx="764244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– об изменениях в законодательстве о противодействии коррупции; информации, содержащей сведения о конфликтах интересов;</a:t>
            </a:r>
          </a:p>
          <a:p>
            <a:r>
              <a:rPr lang="ru-RU" sz="1600" dirty="0" smtClean="0"/>
              <a:t>– о практике выявления конфликтов интересов в деятельности должностных лиц </a:t>
            </a:r>
            <a:r>
              <a:rPr lang="ru-RU" sz="1600" spc="-1" dirty="0" smtClean="0">
                <a:solidFill>
                  <a:srgbClr val="000000"/>
                </a:solidFill>
                <a:ea typeface="Times New Roman"/>
              </a:rPr>
              <a:t>ГКПТУ СО «ОПС СО № 12» </a:t>
            </a:r>
            <a:endParaRPr lang="ru-RU" sz="1600" dirty="0" smtClean="0"/>
          </a:p>
          <a:p>
            <a:r>
              <a:rPr lang="ru-RU" sz="1600" dirty="0" smtClean="0"/>
              <a:t>– о проблемах работы с обращениями </a:t>
            </a:r>
            <a:r>
              <a:rPr lang="ru-RU" sz="1600" spc="-1" dirty="0" smtClean="0">
                <a:solidFill>
                  <a:srgbClr val="000000"/>
                </a:solidFill>
                <a:ea typeface="Times New Roman"/>
              </a:rPr>
              <a:t>ГКПТУ СО «ОПС СО № 12» </a:t>
            </a:r>
            <a:r>
              <a:rPr lang="ru-RU" sz="1600" dirty="0" smtClean="0"/>
              <a:t>» в целях предупреждения коррупции;</a:t>
            </a:r>
          </a:p>
          <a:p>
            <a:r>
              <a:rPr lang="ru-RU" sz="1600" dirty="0" smtClean="0"/>
              <a:t>– о проведении занятий по правовому просвещению и информированию работников </a:t>
            </a:r>
            <a:r>
              <a:rPr lang="ru-RU" sz="1600" spc="-1" dirty="0" smtClean="0">
                <a:solidFill>
                  <a:srgbClr val="000000"/>
                </a:solidFill>
                <a:ea typeface="Times New Roman"/>
              </a:rPr>
              <a:t>ГКПТУ СО «ОПС СО № 12» </a:t>
            </a:r>
            <a:r>
              <a:rPr lang="ru-RU" sz="1600" dirty="0" smtClean="0"/>
              <a:t>о законодательстве Российской Федерации, регулирующем вопросы противодействия коррупции;</a:t>
            </a:r>
          </a:p>
          <a:p>
            <a:r>
              <a:rPr lang="ru-RU" sz="1600" dirty="0" smtClean="0"/>
              <a:t>– о результатах проведения проверок деятельности должностных лиц </a:t>
            </a:r>
          </a:p>
          <a:p>
            <a:r>
              <a:rPr lang="ru-RU" sz="1600" spc="-1" dirty="0" smtClean="0">
                <a:solidFill>
                  <a:srgbClr val="000000"/>
                </a:solidFill>
                <a:ea typeface="Times New Roman"/>
              </a:rPr>
              <a:t>ГКПТУ СО «ОПС СО № 12» </a:t>
            </a:r>
            <a:r>
              <a:rPr lang="ru-RU" sz="1600" dirty="0" smtClean="0"/>
              <a:t>при осуществлении закупок товаров, услуг, работ для обеспечения государственных нужд;</a:t>
            </a:r>
          </a:p>
          <a:p>
            <a:r>
              <a:rPr lang="ru-RU" sz="1600" dirty="0" smtClean="0"/>
              <a:t>– о результатах проведения проверок деятельности должностных лиц </a:t>
            </a:r>
          </a:p>
          <a:p>
            <a:r>
              <a:rPr lang="ru-RU" sz="1600" spc="-1" dirty="0" smtClean="0">
                <a:solidFill>
                  <a:srgbClr val="000000"/>
                </a:solidFill>
                <a:ea typeface="Times New Roman"/>
              </a:rPr>
              <a:t>ГКПТУ СО «ОПС СО № 12» </a:t>
            </a:r>
            <a:r>
              <a:rPr lang="ru-RU" sz="1600" dirty="0" smtClean="0"/>
              <a:t>осуществляющих контроль и надзор за соблюдением законодательства об охране окружающей среды;</a:t>
            </a:r>
          </a:p>
          <a:p>
            <a:r>
              <a:rPr lang="ru-RU" sz="1600" dirty="0" smtClean="0"/>
              <a:t>– Консультирование работников по вопросам применения (соблюдения) </a:t>
            </a:r>
            <a:r>
              <a:rPr lang="ru-RU" sz="1600" dirty="0" err="1" smtClean="0"/>
              <a:t>антикоррупционных</a:t>
            </a:r>
            <a:r>
              <a:rPr lang="ru-RU" sz="1600" dirty="0" smtClean="0"/>
              <a:t> стандартов и процедур;</a:t>
            </a:r>
          </a:p>
          <a:p>
            <a:r>
              <a:rPr lang="ru-RU" sz="1600" dirty="0" smtClean="0"/>
              <a:t>– осуществление сотрудничества с правоохранительными органами в сфере противодействия коррупции.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678141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/>
          <p:nvPr/>
        </p:nvPicPr>
        <p:blipFill>
          <a:blip r:embed="rId2" cstate="print"/>
          <a:stretch/>
        </p:blipFill>
        <p:spPr>
          <a:xfrm>
            <a:off x="128880" y="116640"/>
            <a:ext cx="661320" cy="574920"/>
          </a:xfrm>
          <a:prstGeom prst="rect">
            <a:avLst/>
          </a:prstGeom>
          <a:ln>
            <a:noFill/>
          </a:ln>
        </p:spPr>
      </p:pic>
      <p:sp>
        <p:nvSpPr>
          <p:cNvPr id="3" name="CustomShape 1"/>
          <p:cNvSpPr/>
          <p:nvPr/>
        </p:nvSpPr>
        <p:spPr>
          <a:xfrm>
            <a:off x="1073664" y="691560"/>
            <a:ext cx="7366248" cy="1089672"/>
          </a:xfrm>
          <a:prstGeom prst="rect">
            <a:avLst/>
          </a:prstGeom>
          <a:gradFill>
            <a:gsLst>
              <a:gs pos="0">
                <a:schemeClr val="bg2">
                  <a:tint val="80000"/>
                  <a:satMod val="400000"/>
                </a:schemeClr>
              </a:gs>
              <a:gs pos="25000">
                <a:schemeClr val="bg2">
                  <a:tint val="83000"/>
                  <a:satMod val="320000"/>
                </a:schemeClr>
              </a:gs>
              <a:gs pos="100000">
                <a:schemeClr val="bg2">
                  <a:shade val="15000"/>
                  <a:satMod val="320000"/>
                </a:schemeClr>
              </a:gs>
            </a:gsLst>
            <a:path path="circle">
              <a:fillToRect l="10000" t="110000" r="10000" b="100000"/>
            </a:path>
          </a:gradFill>
          <a:ln w="76320">
            <a:solidFill>
              <a:srgbClr val="EAEAEA"/>
            </a:solidFill>
            <a:miter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5760" tIns="47880" rIns="95760" bIns="47880" anchor="ctr"/>
          <a:lstStyle/>
          <a:p>
            <a:pPr algn="ctr">
              <a:lnSpc>
                <a:spcPct val="100000"/>
              </a:lnSpc>
            </a:pPr>
            <a:r>
              <a:rPr lang="ru-RU" sz="2000" b="1" spc="-1" dirty="0" smtClean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ЕЖЕГОДНО НА ЗАСЕДАНИЯХ КОМИССИИ ПЕРЕСМАТРИВАЮТСЯ:</a:t>
            </a:r>
            <a:endParaRPr lang="ru-RU" sz="2000" b="1" spc="-1" dirty="0">
              <a:solidFill>
                <a:srgbClr val="000000"/>
              </a:solidFill>
              <a:latin typeface="Constantia" panose="02030602050306030303" pitchFamily="18" charset="0"/>
              <a:ea typeface="DejaVu San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8457" y="1686296"/>
            <a:ext cx="761291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Перечень </a:t>
            </a:r>
            <a:r>
              <a:rPr lang="ru-RU" sz="2000" b="1" dirty="0"/>
              <a:t>функций</a:t>
            </a:r>
            <a:r>
              <a:rPr lang="ru-RU" sz="2000" dirty="0"/>
              <a:t>, при реализации которых работниками </a:t>
            </a:r>
            <a:r>
              <a:rPr lang="ru-RU" sz="2000" spc="-1" dirty="0" smtClean="0">
                <a:solidFill>
                  <a:srgbClr val="000000"/>
                </a:solidFill>
                <a:ea typeface="Times New Roman"/>
              </a:rPr>
              <a:t>ГКПТУ СО «ОПС СО №</a:t>
            </a:r>
            <a:r>
              <a:rPr lang="ru-RU" sz="3200" spc="-1" dirty="0" smtClean="0">
                <a:solidFill>
                  <a:srgbClr val="000000"/>
                </a:solidFill>
                <a:ea typeface="Times New Roman"/>
              </a:rPr>
              <a:t>12</a:t>
            </a:r>
            <a:r>
              <a:rPr lang="ru-RU" sz="2000" spc="-1" dirty="0" smtClean="0">
                <a:solidFill>
                  <a:srgbClr val="000000"/>
                </a:solidFill>
                <a:ea typeface="Times New Roman"/>
              </a:rPr>
              <a:t>» </a:t>
            </a:r>
            <a:r>
              <a:rPr lang="ru-RU" sz="2000" dirty="0" smtClean="0"/>
              <a:t>возникают </a:t>
            </a:r>
            <a:r>
              <a:rPr lang="ru-RU" sz="2000" dirty="0"/>
              <a:t>коррупционные риски,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Перечень </a:t>
            </a:r>
            <a:r>
              <a:rPr lang="ru-RU" sz="2000" b="1" dirty="0"/>
              <a:t>должностей</a:t>
            </a:r>
            <a:r>
              <a:rPr lang="ru-RU" sz="2000" dirty="0"/>
              <a:t>, выполнение обязанностей </a:t>
            </a:r>
            <a:r>
              <a:rPr lang="ru-RU" sz="2000" dirty="0" smtClean="0"/>
              <a:t>по которым </a:t>
            </a:r>
            <a:r>
              <a:rPr lang="ru-RU" sz="2000" dirty="0"/>
              <a:t>связано с коррупционными </a:t>
            </a:r>
            <a:r>
              <a:rPr lang="ru-RU" sz="2000" dirty="0" smtClean="0"/>
              <a:t>рисками</a:t>
            </a:r>
            <a:r>
              <a:rPr lang="ru-RU" sz="2000" dirty="0"/>
              <a:t>.</a:t>
            </a:r>
            <a:endParaRPr lang="ru-RU" sz="2000" dirty="0" smtClean="0"/>
          </a:p>
          <a:p>
            <a:r>
              <a:rPr lang="ru-RU" sz="2000" dirty="0" smtClean="0"/>
              <a:t>Приказ от 26.12.2019  №203  «Об утверждении перечня должностей, исполнение обязанностей которых связано с реализацией функций Учреждений с коррупционными рисками» </a:t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b="1" dirty="0" smtClean="0"/>
              <a:t>Перечне должностей</a:t>
            </a:r>
            <a:r>
              <a:rPr lang="ru-RU" sz="2000" dirty="0" smtClean="0"/>
              <a:t>,</a:t>
            </a:r>
            <a:r>
              <a:rPr lang="ru-RU" sz="2000" b="1" dirty="0" smtClean="0"/>
              <a:t> </a:t>
            </a:r>
            <a:r>
              <a:rPr lang="ru-RU" sz="2000" dirty="0" smtClean="0"/>
              <a:t>заполняют </a:t>
            </a:r>
            <a:r>
              <a:rPr lang="ru-RU" sz="2000" b="1" dirty="0" smtClean="0"/>
              <a:t>Декларацию </a:t>
            </a:r>
            <a:r>
              <a:rPr lang="ru-RU" sz="2000" b="1" dirty="0"/>
              <a:t>о конфликте </a:t>
            </a:r>
            <a:r>
              <a:rPr lang="ru-RU" sz="2000" b="1" dirty="0" smtClean="0"/>
              <a:t>интересов </a:t>
            </a:r>
            <a:r>
              <a:rPr lang="ru-RU" sz="2000" dirty="0" smtClean="0"/>
              <a:t>ежегодно, содержащиеся в представленных Декларациях сведения рассматриваются на заседаниях Комиссии по противодействию коррупции.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75959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2"/>
          <p:cNvPicPr/>
          <p:nvPr/>
        </p:nvPicPr>
        <p:blipFill>
          <a:blip r:embed="rId2" cstate="print"/>
          <a:stretch/>
        </p:blipFill>
        <p:spPr>
          <a:xfrm>
            <a:off x="128880" y="116640"/>
            <a:ext cx="661320" cy="574920"/>
          </a:xfrm>
          <a:prstGeom prst="rect">
            <a:avLst/>
          </a:prstGeom>
          <a:ln>
            <a:noFill/>
          </a:ln>
        </p:spPr>
      </p:pic>
      <p:sp>
        <p:nvSpPr>
          <p:cNvPr id="96" name="CustomShape 1"/>
          <p:cNvSpPr/>
          <p:nvPr/>
        </p:nvSpPr>
        <p:spPr>
          <a:xfrm>
            <a:off x="1051086" y="751957"/>
            <a:ext cx="7366248" cy="1021338"/>
          </a:xfrm>
          <a:prstGeom prst="rect">
            <a:avLst/>
          </a:prstGeom>
          <a:gradFill>
            <a:gsLst>
              <a:gs pos="0">
                <a:schemeClr val="bg2">
                  <a:tint val="80000"/>
                  <a:satMod val="400000"/>
                </a:schemeClr>
              </a:gs>
              <a:gs pos="25000">
                <a:schemeClr val="bg2">
                  <a:tint val="83000"/>
                  <a:satMod val="320000"/>
                </a:schemeClr>
              </a:gs>
              <a:gs pos="100000">
                <a:schemeClr val="bg2">
                  <a:shade val="15000"/>
                  <a:satMod val="320000"/>
                </a:schemeClr>
              </a:gs>
            </a:gsLst>
            <a:path path="circle">
              <a:fillToRect l="10000" t="110000" r="10000" b="100000"/>
            </a:path>
          </a:gradFill>
          <a:ln w="76320">
            <a:solidFill>
              <a:srgbClr val="EAEAEA"/>
            </a:solidFill>
            <a:miter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5760" tIns="47880" rIns="95760" bIns="47880" anchor="ctr"/>
          <a:lstStyle/>
          <a:p>
            <a:pPr algn="ctr">
              <a:lnSpc>
                <a:spcPct val="100000"/>
              </a:lnSpc>
            </a:pPr>
            <a:r>
              <a:rPr lang="ru-RU" sz="2400" b="1" spc="-1" dirty="0" smtClean="0">
                <a:solidFill>
                  <a:srgbClr val="000000"/>
                </a:solidFill>
                <a:ea typeface="DejaVu Sans"/>
              </a:rPr>
              <a:t>ПОЛОЖЕНИЕ О КОНФЛИКТЕ ИНТЕРЕСОВ</a:t>
            </a:r>
            <a:endParaRPr lang="ru-RU" sz="2400" b="1" spc="-1" dirty="0">
              <a:solidFill>
                <a:srgbClr val="000000"/>
              </a:solidFill>
              <a:ea typeface="DejaVu Sans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954792" y="2723599"/>
            <a:ext cx="3915950" cy="23436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2100" dirty="0" smtClean="0"/>
              <a:t> </a:t>
            </a:r>
          </a:p>
          <a:p>
            <a:endParaRPr lang="ru-RU" sz="1600" dirty="0"/>
          </a:p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endParaRPr lang="ru-RU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400" b="0" strike="noStrike" spc="-1" dirty="0">
              <a:latin typeface="Arial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9735" y="2185962"/>
            <a:ext cx="3787599" cy="223298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27753" y="1721922"/>
            <a:ext cx="778958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Введено в действие  Приказом начальника  от 29.12.2020 №150 « О реализации мер по предупреждению коррупции в ГКПТУ СО «ОПС СО №12»,</a:t>
            </a:r>
          </a:p>
          <a:p>
            <a:r>
              <a:rPr lang="ru-RU" dirty="0" smtClean="0"/>
              <a:t>(вносятся изменения)</a:t>
            </a:r>
          </a:p>
          <a:p>
            <a:r>
              <a:rPr lang="ru-RU" dirty="0" smtClean="0"/>
              <a:t> </a:t>
            </a:r>
            <a:r>
              <a:rPr lang="ru-RU" dirty="0"/>
              <a:t>устанавливает правила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поведения работников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порядок выявления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урегулирования конфликтов </a:t>
            </a:r>
            <a:endParaRPr lang="ru-RU" dirty="0" smtClean="0"/>
          </a:p>
          <a:p>
            <a:r>
              <a:rPr lang="ru-RU" dirty="0" smtClean="0"/>
              <a:t>интересов</a:t>
            </a:r>
            <a:r>
              <a:rPr lang="ru-RU" dirty="0"/>
              <a:t>, возникающих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работников в ходе выполнения </a:t>
            </a:r>
            <a:endParaRPr lang="ru-RU" dirty="0" smtClean="0"/>
          </a:p>
          <a:p>
            <a:r>
              <a:rPr lang="ru-RU" dirty="0" smtClean="0"/>
              <a:t>ими </a:t>
            </a:r>
            <a:r>
              <a:rPr lang="ru-RU" dirty="0"/>
              <a:t>трудовых </a:t>
            </a:r>
            <a:r>
              <a:rPr lang="ru-RU" dirty="0" smtClean="0"/>
              <a:t>обязанностей,</a:t>
            </a:r>
          </a:p>
          <a:p>
            <a:r>
              <a:rPr lang="ru-RU" dirty="0" smtClean="0"/>
              <a:t> регламентирует предоставление всеми работниками </a:t>
            </a:r>
            <a:r>
              <a:rPr lang="ru-RU" dirty="0"/>
              <a:t>учреждения </a:t>
            </a:r>
            <a:r>
              <a:rPr lang="ru-RU" b="1" dirty="0" smtClean="0"/>
              <a:t>Декларации </a:t>
            </a:r>
            <a:r>
              <a:rPr lang="ru-RU" b="1" dirty="0"/>
              <a:t>о конфликте </a:t>
            </a:r>
            <a:r>
              <a:rPr lang="ru-RU" dirty="0" smtClean="0"/>
              <a:t>интересов - как при поступлении </a:t>
            </a:r>
            <a:r>
              <a:rPr lang="ru-RU" dirty="0"/>
              <a:t>на </a:t>
            </a:r>
            <a:r>
              <a:rPr lang="ru-RU" dirty="0" smtClean="0"/>
              <a:t>работу так и в ходе повседневной деятельности.</a:t>
            </a:r>
          </a:p>
          <a:p>
            <a:r>
              <a:rPr lang="ru-RU" b="1" dirty="0" smtClean="0"/>
              <a:t>Положение о конфликте интересов </a:t>
            </a:r>
            <a:r>
              <a:rPr lang="ru-RU" dirty="0" smtClean="0"/>
              <a:t>доводится каждому работнику под роспись.</a:t>
            </a:r>
          </a:p>
          <a:p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2"/>
          <p:cNvPicPr/>
          <p:nvPr/>
        </p:nvPicPr>
        <p:blipFill>
          <a:blip r:embed="rId2" cstate="print"/>
          <a:stretch/>
        </p:blipFill>
        <p:spPr>
          <a:xfrm>
            <a:off x="128880" y="116640"/>
            <a:ext cx="661320" cy="574920"/>
          </a:xfrm>
          <a:prstGeom prst="rect">
            <a:avLst/>
          </a:prstGeom>
          <a:ln>
            <a:noFill/>
          </a:ln>
        </p:spPr>
      </p:pic>
      <p:sp>
        <p:nvSpPr>
          <p:cNvPr id="6" name="CustomShape 1"/>
          <p:cNvSpPr/>
          <p:nvPr/>
        </p:nvSpPr>
        <p:spPr>
          <a:xfrm>
            <a:off x="1073664" y="691560"/>
            <a:ext cx="7366248" cy="1089672"/>
          </a:xfrm>
          <a:prstGeom prst="rect">
            <a:avLst/>
          </a:prstGeom>
          <a:gradFill>
            <a:gsLst>
              <a:gs pos="0">
                <a:schemeClr val="bg2">
                  <a:tint val="80000"/>
                  <a:satMod val="400000"/>
                </a:schemeClr>
              </a:gs>
              <a:gs pos="25000">
                <a:schemeClr val="bg2">
                  <a:tint val="83000"/>
                  <a:satMod val="320000"/>
                </a:schemeClr>
              </a:gs>
              <a:gs pos="100000">
                <a:schemeClr val="bg2">
                  <a:shade val="15000"/>
                  <a:satMod val="320000"/>
                </a:schemeClr>
              </a:gs>
            </a:gsLst>
            <a:path path="circle">
              <a:fillToRect l="10000" t="110000" r="10000" b="100000"/>
            </a:path>
          </a:gradFill>
          <a:ln w="76320">
            <a:solidFill>
              <a:srgbClr val="EAEAEA"/>
            </a:solidFill>
            <a:miter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5760" tIns="47880" rIns="95760" bIns="47880" anchor="ctr"/>
          <a:lstStyle/>
          <a:p>
            <a:pPr algn="ctr">
              <a:lnSpc>
                <a:spcPct val="100000"/>
              </a:lnSpc>
            </a:pPr>
            <a:r>
              <a:rPr lang="ru-RU" sz="2400" b="1" spc="-1" dirty="0" smtClean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КОДЕКС ЭТИКИ </a:t>
            </a:r>
          </a:p>
          <a:p>
            <a:pPr algn="ctr">
              <a:lnSpc>
                <a:spcPct val="100000"/>
              </a:lnSpc>
            </a:pPr>
            <a:r>
              <a:rPr lang="ru-RU" sz="2400" b="1" spc="-1" dirty="0" smtClean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И СЛУЖЕБНОГО ПОВЕДЕНИЯ В </a:t>
            </a:r>
            <a:r>
              <a:rPr lang="ru-RU" sz="2400" b="1" spc="-1" dirty="0" smtClean="0">
                <a:solidFill>
                  <a:srgbClr val="000000"/>
                </a:solidFill>
                <a:ea typeface="Times New Roman"/>
              </a:rPr>
              <a:t>ГКПТУ СО «ОПС СО №12» </a:t>
            </a:r>
            <a:endParaRPr lang="ru-RU" sz="2400" b="1" spc="-1" dirty="0">
              <a:solidFill>
                <a:srgbClr val="000000"/>
              </a:solidFill>
              <a:latin typeface="Constantia" panose="02030602050306030303" pitchFamily="18" charset="0"/>
              <a:ea typeface="DejaVu San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28423" y="2183379"/>
            <a:ext cx="773660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b="1" dirty="0" smtClean="0"/>
              <a:t>Кодекс этики и служебного </a:t>
            </a:r>
          </a:p>
          <a:p>
            <a:r>
              <a:rPr lang="ru-RU" b="1" dirty="0" smtClean="0"/>
              <a:t>поведения </a:t>
            </a:r>
            <a:r>
              <a:rPr lang="ru-RU" dirty="0" smtClean="0"/>
              <a:t>– это совокупность </a:t>
            </a:r>
          </a:p>
          <a:p>
            <a:r>
              <a:rPr lang="ru-RU" dirty="0" smtClean="0"/>
              <a:t>общих </a:t>
            </a:r>
            <a:r>
              <a:rPr lang="ru-RU" dirty="0"/>
              <a:t>принципов </a:t>
            </a:r>
            <a:endParaRPr lang="ru-RU" dirty="0" smtClean="0"/>
          </a:p>
          <a:p>
            <a:r>
              <a:rPr lang="ru-RU" dirty="0" smtClean="0"/>
              <a:t>профессиональной </a:t>
            </a:r>
            <a:r>
              <a:rPr lang="ru-RU" dirty="0"/>
              <a:t>этики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основных правил служебного </a:t>
            </a:r>
            <a:endParaRPr lang="ru-RU" dirty="0" smtClean="0"/>
          </a:p>
          <a:p>
            <a:r>
              <a:rPr lang="ru-RU" dirty="0" smtClean="0"/>
              <a:t>поведения</a:t>
            </a:r>
            <a:r>
              <a:rPr lang="ru-RU" dirty="0"/>
              <a:t>, которыми должны </a:t>
            </a:r>
            <a:endParaRPr lang="ru-RU" dirty="0" smtClean="0"/>
          </a:p>
          <a:p>
            <a:r>
              <a:rPr lang="ru-RU" dirty="0" smtClean="0"/>
              <a:t>руководствоваться </a:t>
            </a:r>
            <a:r>
              <a:rPr lang="ru-RU" dirty="0"/>
              <a:t>работники </a:t>
            </a:r>
            <a:endParaRPr lang="ru-RU" dirty="0" smtClean="0"/>
          </a:p>
          <a:p>
            <a:r>
              <a:rPr lang="ru-RU" dirty="0" smtClean="0"/>
              <a:t>учреждения </a:t>
            </a:r>
            <a:r>
              <a:rPr lang="ru-RU" dirty="0"/>
              <a:t>независимо </a:t>
            </a:r>
            <a:endParaRPr lang="ru-RU" dirty="0" smtClean="0"/>
          </a:p>
          <a:p>
            <a:r>
              <a:rPr lang="ru-RU" dirty="0" smtClean="0"/>
              <a:t>от </a:t>
            </a:r>
            <a:r>
              <a:rPr lang="ru-RU" dirty="0"/>
              <a:t>занимаемой ими должности.</a:t>
            </a:r>
          </a:p>
          <a:p>
            <a:r>
              <a:rPr lang="ru-RU" dirty="0" smtClean="0"/>
              <a:t>Утвержден приказом начальника  от 29.12.2020 №150 « О реализации мер по предупреждению коррупции в ГКПТУ СО «ОПС СО №12»</a:t>
            </a:r>
            <a:endParaRPr lang="ru-RU" dirty="0" smtClean="0">
              <a:latin typeface="+mj-lt"/>
            </a:endParaRPr>
          </a:p>
          <a:p>
            <a:endParaRPr lang="ru-RU" b="1" dirty="0" smtClean="0"/>
          </a:p>
          <a:p>
            <a:r>
              <a:rPr lang="ru-RU" b="1" dirty="0" smtClean="0"/>
              <a:t>Кодекс </a:t>
            </a:r>
            <a:r>
              <a:rPr lang="ru-RU" b="1" dirty="0"/>
              <a:t>этики и служебного </a:t>
            </a:r>
            <a:r>
              <a:rPr lang="ru-RU" b="1" dirty="0" smtClean="0"/>
              <a:t>поведения </a:t>
            </a:r>
            <a:r>
              <a:rPr lang="ru-RU" dirty="0" smtClean="0"/>
              <a:t>доводится </a:t>
            </a:r>
            <a:r>
              <a:rPr lang="ru-RU" dirty="0"/>
              <a:t>каждому работнику под роспись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/>
          <a:srcRect l="23629" t="39378" r="19860" b="9743"/>
          <a:stretch/>
        </p:blipFill>
        <p:spPr>
          <a:xfrm>
            <a:off x="4444383" y="2183379"/>
            <a:ext cx="3995529" cy="278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93206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/>
          <p:nvPr/>
        </p:nvPicPr>
        <p:blipFill>
          <a:blip r:embed="rId2" cstate="print"/>
          <a:stretch/>
        </p:blipFill>
        <p:spPr>
          <a:xfrm>
            <a:off x="128880" y="116640"/>
            <a:ext cx="661320" cy="574920"/>
          </a:xfrm>
          <a:prstGeom prst="rect">
            <a:avLst/>
          </a:prstGeom>
          <a:ln>
            <a:noFill/>
          </a:ln>
        </p:spPr>
      </p:pic>
      <p:sp>
        <p:nvSpPr>
          <p:cNvPr id="3" name="CustomShape 1"/>
          <p:cNvSpPr/>
          <p:nvPr/>
        </p:nvSpPr>
        <p:spPr>
          <a:xfrm>
            <a:off x="1073664" y="691560"/>
            <a:ext cx="7366248" cy="1089672"/>
          </a:xfrm>
          <a:prstGeom prst="rect">
            <a:avLst/>
          </a:prstGeom>
          <a:gradFill>
            <a:gsLst>
              <a:gs pos="0">
                <a:schemeClr val="bg2">
                  <a:tint val="80000"/>
                  <a:satMod val="400000"/>
                </a:schemeClr>
              </a:gs>
              <a:gs pos="25000">
                <a:schemeClr val="bg2">
                  <a:tint val="83000"/>
                  <a:satMod val="320000"/>
                </a:schemeClr>
              </a:gs>
              <a:gs pos="100000">
                <a:schemeClr val="bg2">
                  <a:shade val="15000"/>
                  <a:satMod val="320000"/>
                </a:schemeClr>
              </a:gs>
            </a:gsLst>
            <a:path path="circle">
              <a:fillToRect l="10000" t="110000" r="10000" b="100000"/>
            </a:path>
          </a:gradFill>
          <a:ln w="76320">
            <a:solidFill>
              <a:srgbClr val="EAEAEA"/>
            </a:solidFill>
            <a:miter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5760" tIns="47880" rIns="95760" bIns="47880" anchor="ctr"/>
          <a:lstStyle/>
          <a:p>
            <a:pPr algn="ctr">
              <a:lnSpc>
                <a:spcPct val="100000"/>
              </a:lnSpc>
            </a:pPr>
            <a:r>
              <a:rPr lang="ru-RU" sz="2400" b="1" spc="-1" dirty="0" smtClean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ИНЫЕ ЛОКАЛЬНЫЕ АКТЫ ПО ПРОФИЛАКТИКЕ КОРРУПЦИИ</a:t>
            </a:r>
          </a:p>
          <a:p>
            <a:pPr algn="ctr">
              <a:lnSpc>
                <a:spcPct val="100000"/>
              </a:lnSpc>
            </a:pPr>
            <a:r>
              <a:rPr lang="ru-RU" sz="2400" b="1" spc="-1" dirty="0" smtClean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 </a:t>
            </a:r>
            <a:r>
              <a:rPr lang="ru-RU" sz="2400" b="1" spc="-1" dirty="0" smtClean="0">
                <a:solidFill>
                  <a:srgbClr val="000000"/>
                </a:solidFill>
                <a:ea typeface="Times New Roman"/>
              </a:rPr>
              <a:t>ГКПТУ СО «ОПС СО №</a:t>
            </a:r>
            <a:r>
              <a:rPr lang="ru-RU" sz="3600" b="1" spc="-1" dirty="0" smtClean="0">
                <a:solidFill>
                  <a:srgbClr val="000000"/>
                </a:solidFill>
                <a:ea typeface="Times New Roman"/>
              </a:rPr>
              <a:t>12</a:t>
            </a:r>
            <a:r>
              <a:rPr lang="ru-RU" sz="2400" b="1" spc="-1" dirty="0" smtClean="0">
                <a:solidFill>
                  <a:srgbClr val="000000"/>
                </a:solidFill>
                <a:ea typeface="Times New Roman"/>
              </a:rPr>
              <a:t>» </a:t>
            </a:r>
            <a:endParaRPr lang="ru-RU" sz="2400" b="1" spc="-1" dirty="0">
              <a:solidFill>
                <a:srgbClr val="000000"/>
              </a:solidFill>
              <a:latin typeface="Constantia" panose="02030602050306030303" pitchFamily="18" charset="0"/>
              <a:ea typeface="DejaVu San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40299" y="2290257"/>
            <a:ext cx="773660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ходе учебных мероприятий  до работников учреждения доводятся основные положения действует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Приказ от 29.12.2020 г.  № 148 «Об утверждении Плана мероприятий по противодействию коррупции в ГКПТУ СО «ОПС СО №12»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Приказ начальника  от 29.12.2020 №150 « О реализации мер по предупреждению коррупции в ГКПТУ СО «ОПС СО №12»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Приказ  от 16.10.2020  № 122 «Об утверждении Плана </a:t>
            </a:r>
            <a:r>
              <a:rPr lang="ru-RU" sz="2000" dirty="0" err="1" smtClean="0"/>
              <a:t>антикоррупционного</a:t>
            </a:r>
            <a:r>
              <a:rPr lang="ru-RU" sz="2000" dirty="0" smtClean="0"/>
              <a:t> просвещения работников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Приказ от 26.12.2019  №203  «Об утверждении перечня должностей, исполнение обязанностей которых связано с реализацией функций Учреждений с коррупционными рисками»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485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/>
          <p:nvPr/>
        </p:nvPicPr>
        <p:blipFill>
          <a:blip r:embed="rId2" cstate="print"/>
          <a:stretch/>
        </p:blipFill>
        <p:spPr>
          <a:xfrm>
            <a:off x="128880" y="116640"/>
            <a:ext cx="661320" cy="574920"/>
          </a:xfrm>
          <a:prstGeom prst="rect">
            <a:avLst/>
          </a:prstGeom>
          <a:ln>
            <a:noFill/>
          </a:ln>
        </p:spPr>
      </p:pic>
      <p:sp>
        <p:nvSpPr>
          <p:cNvPr id="3" name="CustomShape 1"/>
          <p:cNvSpPr/>
          <p:nvPr/>
        </p:nvSpPr>
        <p:spPr>
          <a:xfrm>
            <a:off x="1073664" y="691560"/>
            <a:ext cx="7366248" cy="1089672"/>
          </a:xfrm>
          <a:prstGeom prst="rect">
            <a:avLst/>
          </a:prstGeom>
          <a:gradFill>
            <a:gsLst>
              <a:gs pos="0">
                <a:schemeClr val="bg2">
                  <a:tint val="80000"/>
                  <a:satMod val="400000"/>
                </a:schemeClr>
              </a:gs>
              <a:gs pos="25000">
                <a:schemeClr val="bg2">
                  <a:tint val="83000"/>
                  <a:satMod val="320000"/>
                </a:schemeClr>
              </a:gs>
              <a:gs pos="100000">
                <a:schemeClr val="bg2">
                  <a:shade val="15000"/>
                  <a:satMod val="320000"/>
                </a:schemeClr>
              </a:gs>
            </a:gsLst>
            <a:path path="circle">
              <a:fillToRect l="10000" t="110000" r="10000" b="100000"/>
            </a:path>
          </a:gradFill>
          <a:ln w="76320">
            <a:solidFill>
              <a:srgbClr val="EAEAEA"/>
            </a:solidFill>
            <a:miter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5760" tIns="47880" rIns="95760" bIns="47880" anchor="ctr"/>
          <a:lstStyle/>
          <a:p>
            <a:pPr algn="ctr">
              <a:lnSpc>
                <a:spcPct val="100000"/>
              </a:lnSpc>
            </a:pPr>
            <a:r>
              <a:rPr lang="ru-RU" sz="2400" b="1" spc="-1" dirty="0" smtClean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ФОРМЫ ОБУЧЕНИЯ РАБОТНИКОВ ПРОТИВОДЕЙСТВИЮ </a:t>
            </a:r>
            <a:r>
              <a:rPr lang="ru-RU" sz="2400" b="1" spc="-1" dirty="0">
                <a:solidFill>
                  <a:srgbClr val="000000"/>
                </a:solidFill>
                <a:latin typeface="Constantia" panose="02030602050306030303" pitchFamily="18" charset="0"/>
                <a:ea typeface="DejaVu Sans"/>
              </a:rPr>
              <a:t>КОРРУПЦИИ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28423" y="2183379"/>
            <a:ext cx="773660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В соответствии с Планом </a:t>
            </a:r>
            <a:r>
              <a:rPr lang="ru-RU" dirty="0"/>
              <a:t>по антикоррупционному просвещению </a:t>
            </a:r>
            <a:r>
              <a:rPr lang="ru-RU" dirty="0" smtClean="0"/>
              <a:t>в учреждении, кроме проведения </a:t>
            </a:r>
            <a:r>
              <a:rPr lang="ru-RU" dirty="0"/>
              <a:t>занятий по правовому просвещению и информированию </a:t>
            </a:r>
            <a:r>
              <a:rPr lang="ru-RU" dirty="0" smtClean="0"/>
              <a:t>работников </a:t>
            </a:r>
            <a:r>
              <a:rPr lang="ru-RU" dirty="0"/>
              <a:t>о законодательстве Российской Федерации, регулирующем вопросы противодействия коррупции и путях его </a:t>
            </a:r>
            <a:r>
              <a:rPr lang="ru-RU" dirty="0" smtClean="0"/>
              <a:t>реализации, ежегодно организуются консультативно-методические </a:t>
            </a:r>
            <a:r>
              <a:rPr lang="ru-RU" dirty="0"/>
              <a:t>совещания, </a:t>
            </a:r>
            <a:r>
              <a:rPr lang="ru-RU" dirty="0" smtClean="0"/>
              <a:t>направленные </a:t>
            </a:r>
            <a:r>
              <a:rPr lang="ru-RU" dirty="0"/>
              <a:t>на </a:t>
            </a:r>
            <a:r>
              <a:rPr lang="ru-RU" dirty="0" smtClean="0"/>
              <a:t>информирование </a:t>
            </a:r>
            <a:r>
              <a:rPr lang="ru-RU" dirty="0"/>
              <a:t>работников, участвующих в осуществлении </a:t>
            </a:r>
            <a:r>
              <a:rPr lang="ru-RU" dirty="0" smtClean="0"/>
              <a:t>закупок.</a:t>
            </a:r>
          </a:p>
          <a:p>
            <a:r>
              <a:rPr lang="ru-RU" dirty="0" smtClean="0"/>
              <a:t>   Комиссий по противодействию коррупции формируется список работников, которые заполняют </a:t>
            </a:r>
            <a:r>
              <a:rPr lang="ru-RU" b="1" dirty="0" smtClean="0"/>
              <a:t>Декларации о возможной личной заинтересованности</a:t>
            </a:r>
            <a:r>
              <a:rPr lang="ru-RU" dirty="0" smtClean="0"/>
              <a:t>, на кустовых семинарах проводится </a:t>
            </a:r>
            <a:r>
              <a:rPr lang="ru-RU" dirty="0"/>
              <a:t>оценка их знаний путем решения типовых задач и разбором основных понятий, применяемых в антикоррупционном </a:t>
            </a:r>
            <a:r>
              <a:rPr lang="ru-RU" dirty="0" smtClean="0"/>
              <a:t>законодательстве, с последующей сдачей зачетов.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671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669491" y="2109642"/>
            <a:ext cx="8228520" cy="86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760" tIns="47880" rIns="95760" bIns="47880"/>
          <a:lstStyle/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lang="ru-RU" sz="3800" b="1" i="1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DejaVu Sans"/>
              </a:rPr>
              <a:t>СПАСИБО</a:t>
            </a:r>
            <a:r>
              <a:rPr lang="ru-RU" sz="3800" b="1" i="1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DejaVu Sans"/>
              </a:rPr>
              <a:t> </a:t>
            </a:r>
            <a:r>
              <a:rPr lang="ru-RU" sz="3800" b="1" i="1" strike="noStrike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DejaVu Sans"/>
              </a:rPr>
              <a:t>ЗА ВНИМАНИЕ!</a:t>
            </a:r>
            <a:endParaRPr lang="ru-RU" sz="3800" b="1" i="1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159" name="Picture 2"/>
          <p:cNvPicPr/>
          <p:nvPr/>
        </p:nvPicPr>
        <p:blipFill>
          <a:blip r:embed="rId2" cstate="print"/>
          <a:stretch/>
        </p:blipFill>
        <p:spPr>
          <a:xfrm>
            <a:off x="456840" y="508290"/>
            <a:ext cx="1187220" cy="958560"/>
          </a:xfrm>
          <a:prstGeom prst="rect">
            <a:avLst/>
          </a:prstGeom>
          <a:ln>
            <a:noFill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5932" y="3236338"/>
            <a:ext cx="2243522" cy="16399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7093</TotalTime>
  <Words>717</Words>
  <Application>Microsoft Office PowerPoint</Application>
  <PresentationFormat>Экран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Шишкина Н.М.</dc:creator>
  <dc:description/>
  <cp:lastModifiedBy>user</cp:lastModifiedBy>
  <cp:revision>583</cp:revision>
  <cp:lastPrinted>2022-06-20T08:23:32Z</cp:lastPrinted>
  <dcterms:created xsi:type="dcterms:W3CDTF">2013-05-13T09:06:54Z</dcterms:created>
  <dcterms:modified xsi:type="dcterms:W3CDTF">2023-09-21T03:44:34Z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18</vt:i4>
  </property>
</Properties>
</file>